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9" r:id="rId4"/>
    <p:sldId id="261" r:id="rId5"/>
    <p:sldId id="278" r:id="rId6"/>
    <p:sldId id="263" r:id="rId7"/>
    <p:sldId id="280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69" r:id="rId17"/>
    <p:sldId id="275" r:id="rId18"/>
    <p:sldId id="279" r:id="rId19"/>
    <p:sldId id="276" r:id="rId20"/>
    <p:sldId id="274" r:id="rId21"/>
    <p:sldId id="282" r:id="rId22"/>
    <p:sldId id="281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Laptoop%20axioo\LPM\2024\LPM\AMI%202024\HASIL%20AMI\Kompilasi%20hasil%20ami\kompila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Sheet6!$D$14</c:f>
              <c:strCache>
                <c:ptCount val="1"/>
                <c:pt idx="0">
                  <c:v>TAHUN 2023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Sheet6!$C$15:$C$17</c:f>
              <c:strCache>
                <c:ptCount val="3"/>
                <c:pt idx="0">
                  <c:v>Unggul</c:v>
                </c:pt>
                <c:pt idx="1">
                  <c:v>Baik Sekali</c:v>
                </c:pt>
                <c:pt idx="2">
                  <c:v>Baik</c:v>
                </c:pt>
              </c:strCache>
            </c:strRef>
          </c:cat>
          <c:val>
            <c:numRef>
              <c:f>Sheet6!$D$15:$D$17</c:f>
              <c:numCache>
                <c:formatCode>General</c:formatCode>
                <c:ptCount val="3"/>
                <c:pt idx="0">
                  <c:v>22</c:v>
                </c:pt>
                <c:pt idx="1">
                  <c:v>25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0-4E07-9054-F4DEE0235128}"/>
            </c:ext>
          </c:extLst>
        </c:ser>
        <c:ser>
          <c:idx val="1"/>
          <c:order val="1"/>
          <c:tx>
            <c:strRef>
              <c:f>Sheet6!$E$14</c:f>
              <c:strCache>
                <c:ptCount val="1"/>
                <c:pt idx="0">
                  <c:v>TAHUN 2024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Sheet6!$C$15:$C$17</c:f>
              <c:strCache>
                <c:ptCount val="3"/>
                <c:pt idx="0">
                  <c:v>Unggul</c:v>
                </c:pt>
                <c:pt idx="1">
                  <c:v>Baik Sekali</c:v>
                </c:pt>
                <c:pt idx="2">
                  <c:v>Baik</c:v>
                </c:pt>
              </c:strCache>
            </c:strRef>
          </c:cat>
          <c:val>
            <c:numRef>
              <c:f>Sheet6!$E$15:$E$17</c:f>
              <c:numCache>
                <c:formatCode>General</c:formatCode>
                <c:ptCount val="3"/>
                <c:pt idx="0">
                  <c:v>27</c:v>
                </c:pt>
                <c:pt idx="1">
                  <c:v>27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40-4E07-9054-F4DEE0235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3412464"/>
        <c:axId val="1865550336"/>
        <c:axId val="0"/>
      </c:bar3DChart>
      <c:catAx>
        <c:axId val="193341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5550336"/>
        <c:crosses val="autoZero"/>
        <c:auto val="1"/>
        <c:lblAlgn val="ctr"/>
        <c:lblOffset val="100"/>
        <c:noMultiLvlLbl val="0"/>
      </c:catAx>
      <c:valAx>
        <c:axId val="186555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4124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2">
        <a:lumMod val="20000"/>
        <a:lumOff val="80000"/>
      </a:schemeClr>
    </a:solidFill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1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6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0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31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4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9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88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2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4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7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915822-775E-4F30-8707-543781A1F797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F4551B13-66FB-4E16-93A8-FF5B835DE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6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9CCE9-1E34-4169-85A4-B53D10495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433" y="1727200"/>
            <a:ext cx="7859222" cy="2382521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EXPOSE HASIL AUDIT MUTU INTERNAL </a:t>
            </a:r>
            <a:br>
              <a:rPr lang="en-US" sz="4800" b="1" dirty="0"/>
            </a:br>
            <a:r>
              <a:rPr lang="en-US" sz="4800" b="1" dirty="0"/>
              <a:t>UIN SUMATERA UTARA MEDAN </a:t>
            </a:r>
            <a:br>
              <a:rPr lang="en-US" sz="4800" b="1" dirty="0"/>
            </a:br>
            <a:r>
              <a:rPr lang="en-US" sz="4800" b="1" dirty="0"/>
              <a:t>TAHUN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39D57-7FEE-4C84-A0B3-5CC31DB59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6451" y="4363721"/>
            <a:ext cx="9448800" cy="685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HOST BY LEMBAGA PENJAMINAN MUTU</a:t>
            </a:r>
          </a:p>
          <a:p>
            <a:r>
              <a:rPr lang="en-US" b="1" dirty="0"/>
              <a:t>NIVIA HOTEL, 29 NOVEMBER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1B382-5E78-4F7A-9CE8-42C9240044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E7BEB6-69A5-4654-AAAF-0688A1AF2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F7F912-A153-4E5D-B5EB-EAB65103BD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3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2305-630D-4997-A7D1-B35F804A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Penjaminan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Pendidikan Tinggi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097C1-F463-4B73-A4D6-A918716B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Peraturan</a:t>
            </a:r>
            <a:r>
              <a:rPr lang="en-US" dirty="0"/>
              <a:t> Menteri Pendidikan, </a:t>
            </a:r>
            <a:r>
              <a:rPr lang="en-US" dirty="0" err="1"/>
              <a:t>Kebudayaan</a:t>
            </a:r>
            <a:r>
              <a:rPr lang="en-US" dirty="0"/>
              <a:t>, </a:t>
            </a:r>
            <a:r>
              <a:rPr lang="en-US" dirty="0" err="1"/>
              <a:t>Riset</a:t>
            </a:r>
            <a:r>
              <a:rPr lang="en-US" dirty="0"/>
              <a:t>, Dan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Nomor</a:t>
            </a:r>
            <a:r>
              <a:rPr lang="en-US" dirty="0"/>
              <a:t> 53 </a:t>
            </a:r>
            <a:r>
              <a:rPr lang="en-US" dirty="0" err="1"/>
              <a:t>Tahun</a:t>
            </a:r>
            <a:r>
              <a:rPr lang="en-US" dirty="0"/>
              <a:t> 2023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Penjaminan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Pendidikan Tinggi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Penjaminan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Pendidikan Tinggi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SPM </a:t>
            </a:r>
            <a:r>
              <a:rPr lang="en-US" dirty="0" err="1"/>
              <a:t>Dikti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dan proses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dan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teratur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dan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berencana</a:t>
            </a:r>
            <a:r>
              <a:rPr lang="en-US" dirty="0"/>
              <a:t> dan </a:t>
            </a:r>
            <a:r>
              <a:rPr lang="en-US" dirty="0" err="1"/>
              <a:t>berkelanjutan</a:t>
            </a:r>
            <a:r>
              <a:rPr lang="en-US" dirty="0"/>
              <a:t>.</a:t>
            </a:r>
          </a:p>
          <a:p>
            <a:r>
              <a:rPr lang="en-US" dirty="0"/>
              <a:t>SPMI DAN SPME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C0F8C-54D5-4645-B267-EB3B660BB4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26657F-0F82-483F-A895-B7781B574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6121A8-E7F6-44E5-AEB9-9FD26DB8AC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9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61F2B-EC9C-4904-9B81-ED5A2375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TUJUAN PELAKSANAAN</a:t>
            </a:r>
            <a:r>
              <a:rPr lang="en-US" b="1" dirty="0"/>
              <a:t> AMI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A2202-7920-4BE2-BE13-BB90C6FB8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/>
            <a:r>
              <a:rPr lang="id-ID" dirty="0"/>
              <a:t>Mengetahui kesesuaian atau ketidaksesuaian terhadap persyaratan sistem manajemen mutu dan peraturan yang berlaku</a:t>
            </a:r>
            <a:endParaRPr lang="en-US" sz="2000" dirty="0"/>
          </a:p>
          <a:p>
            <a:pPr marL="228600" lvl="1"/>
            <a:r>
              <a:rPr lang="id-ID" dirty="0"/>
              <a:t>Mengevaluasi kapabilitas dari sistem manajemen mutu</a:t>
            </a:r>
            <a:endParaRPr lang="en-US" sz="2000" dirty="0"/>
          </a:p>
          <a:p>
            <a:pPr marL="228600" lvl="1"/>
            <a:r>
              <a:rPr lang="id-ID" dirty="0"/>
              <a:t>Mengevaluasi efektifitas penerapan sistem manajemen mutu</a:t>
            </a:r>
            <a:endParaRPr lang="en-US" sz="2000" dirty="0"/>
          </a:p>
          <a:p>
            <a:pPr marL="228600" lvl="1"/>
            <a:r>
              <a:rPr lang="id-ID" dirty="0"/>
              <a:t>Mengidentifikasi peluang perbaikan sistem manajemen mutu</a:t>
            </a:r>
            <a:endParaRPr lang="en-US" sz="2000" dirty="0"/>
          </a:p>
          <a:p>
            <a:r>
              <a:rPr lang="id-ID" sz="2400" dirty="0"/>
              <a:t>Membantu</a:t>
            </a:r>
            <a:r>
              <a:rPr lang="id-ID" dirty="0"/>
              <a:t> institusi/program studi dalam mempersiapkan diri dalam rangka audit eksternal atau akreditasi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7EA60-77C7-4095-85FB-998771509D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057606-6635-40D8-BA93-B1A55FDB1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D14376-07E7-4403-B100-3DB10DA4A8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6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B927-BED3-4754-BAC2-EFAAD170F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Auditor dan Auditee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454F-2D62-4157-B538-61A954BC9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Jumlah</a:t>
            </a:r>
            <a:r>
              <a:rPr lang="en-US" dirty="0"/>
              <a:t> auditor = 68, </a:t>
            </a:r>
            <a:r>
              <a:rPr lang="en-US" dirty="0" err="1"/>
              <a:t>diantaranya</a:t>
            </a:r>
            <a:r>
              <a:rPr lang="en-US" dirty="0"/>
              <a:t> auditor </a:t>
            </a:r>
            <a:r>
              <a:rPr lang="en-US" dirty="0" err="1"/>
              <a:t>bersertifikat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CIIQA </a:t>
            </a:r>
            <a:r>
              <a:rPr lang="en-US" dirty="0" err="1"/>
              <a:t>berjumlah</a:t>
            </a:r>
            <a:r>
              <a:rPr lang="en-US" dirty="0"/>
              <a:t> 36 orang.</a:t>
            </a:r>
          </a:p>
          <a:p>
            <a:r>
              <a:rPr lang="en-US" dirty="0" err="1"/>
              <a:t>Jumlah</a:t>
            </a:r>
            <a:r>
              <a:rPr lang="en-US" dirty="0"/>
              <a:t> auditee = 63</a:t>
            </a:r>
          </a:p>
          <a:p>
            <a:r>
              <a:rPr lang="en-US" dirty="0" err="1"/>
              <a:t>Laporan</a:t>
            </a:r>
            <a:r>
              <a:rPr lang="en-US" dirty="0"/>
              <a:t> audit yang </a:t>
            </a:r>
            <a:r>
              <a:rPr lang="en-US" dirty="0" err="1"/>
              <a:t>masuk</a:t>
            </a:r>
            <a:r>
              <a:rPr lang="en-US" dirty="0"/>
              <a:t> = 60 (100%)</a:t>
            </a:r>
          </a:p>
          <a:p>
            <a:r>
              <a:rPr lang="en-US" dirty="0"/>
              <a:t>3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audit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tutup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S2 Pendidikan Islam, S3 Pendidikan Islam dan S2 </a:t>
            </a:r>
            <a:r>
              <a:rPr lang="en-US" dirty="0" err="1"/>
              <a:t>Hukum</a:t>
            </a:r>
            <a:r>
              <a:rPr lang="en-US" dirty="0"/>
              <a:t> Islam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36F11-3F00-4ADE-93EB-270EC2D5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3F55D-D4A2-477B-BD68-E399457C7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3F9476-39E5-4461-8C06-D55785519D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45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3A885-1BB4-4464-A0F2-ECD7E0A1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418" y="311791"/>
            <a:ext cx="8610600" cy="1293028"/>
          </a:xfrm>
        </p:spPr>
        <p:txBody>
          <a:bodyPr>
            <a:normAutofit/>
          </a:bodyPr>
          <a:lstStyle/>
          <a:p>
            <a:r>
              <a:rPr lang="en-US" sz="3600" b="1" dirty="0"/>
              <a:t>REKAPITULASI HASIL AMI PER FAKULTAS</a:t>
            </a:r>
            <a:endParaRPr lang="en-US" sz="3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5B3D5A3-CF4F-4A8A-BBAB-6C32BBC1B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046634"/>
              </p:ext>
            </p:extLst>
          </p:nvPr>
        </p:nvGraphicFramePr>
        <p:xfrm>
          <a:off x="755650" y="1479549"/>
          <a:ext cx="10678968" cy="5066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501">
                  <a:extLst>
                    <a:ext uri="{9D8B030D-6E8A-4147-A177-3AD203B41FA5}">
                      <a16:colId xmlns:a16="http://schemas.microsoft.com/office/drawing/2014/main" val="3972123621"/>
                    </a:ext>
                  </a:extLst>
                </a:gridCol>
                <a:gridCol w="3593517">
                  <a:extLst>
                    <a:ext uri="{9D8B030D-6E8A-4147-A177-3AD203B41FA5}">
                      <a16:colId xmlns:a16="http://schemas.microsoft.com/office/drawing/2014/main" val="1585824817"/>
                    </a:ext>
                  </a:extLst>
                </a:gridCol>
                <a:gridCol w="1498357">
                  <a:extLst>
                    <a:ext uri="{9D8B030D-6E8A-4147-A177-3AD203B41FA5}">
                      <a16:colId xmlns:a16="http://schemas.microsoft.com/office/drawing/2014/main" val="4171139683"/>
                    </a:ext>
                  </a:extLst>
                </a:gridCol>
                <a:gridCol w="1371378">
                  <a:extLst>
                    <a:ext uri="{9D8B030D-6E8A-4147-A177-3AD203B41FA5}">
                      <a16:colId xmlns:a16="http://schemas.microsoft.com/office/drawing/2014/main" val="2908292628"/>
                    </a:ext>
                  </a:extLst>
                </a:gridCol>
                <a:gridCol w="1041231">
                  <a:extLst>
                    <a:ext uri="{9D8B030D-6E8A-4147-A177-3AD203B41FA5}">
                      <a16:colId xmlns:a16="http://schemas.microsoft.com/office/drawing/2014/main" val="760552191"/>
                    </a:ext>
                  </a:extLst>
                </a:gridCol>
                <a:gridCol w="1196492">
                  <a:extLst>
                    <a:ext uri="{9D8B030D-6E8A-4147-A177-3AD203B41FA5}">
                      <a16:colId xmlns:a16="http://schemas.microsoft.com/office/drawing/2014/main" val="495417266"/>
                    </a:ext>
                  </a:extLst>
                </a:gridCol>
                <a:gridCol w="1368492">
                  <a:extLst>
                    <a:ext uri="{9D8B030D-6E8A-4147-A177-3AD203B41FA5}">
                      <a16:colId xmlns:a16="http://schemas.microsoft.com/office/drawing/2014/main" val="3715071559"/>
                    </a:ext>
                  </a:extLst>
                </a:gridCol>
              </a:tblGrid>
              <a:tr h="738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NO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FAKULTAS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UNGGUL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BAIK SEKALI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BAIK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TIDAK ADA NILAI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TOTAL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469430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Dakwah</a:t>
                      </a:r>
                      <a:r>
                        <a:rPr lang="en-US" sz="2000" u="none" strike="noStrike" dirty="0">
                          <a:effectLst/>
                        </a:rPr>
                        <a:t> dan </a:t>
                      </a:r>
                      <a:r>
                        <a:rPr lang="en-US" sz="2000" u="none" strike="noStrike" dirty="0" err="1">
                          <a:effectLst/>
                        </a:rPr>
                        <a:t>Komunikasi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926671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Ekonomi</a:t>
                      </a:r>
                      <a:r>
                        <a:rPr lang="en-US" sz="2000" u="none" strike="noStrike" dirty="0">
                          <a:effectLst/>
                        </a:rPr>
                        <a:t> dan </a:t>
                      </a:r>
                      <a:r>
                        <a:rPr lang="en-US" sz="2000" u="none" strike="noStrike" dirty="0" err="1">
                          <a:effectLst/>
                        </a:rPr>
                        <a:t>Bisnis</a:t>
                      </a:r>
                      <a:r>
                        <a:rPr lang="en-US" sz="2000" u="none" strike="noStrike" dirty="0">
                          <a:effectLst/>
                        </a:rPr>
                        <a:t> Islam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038976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Ilmu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Tarbiyah</a:t>
                      </a:r>
                      <a:r>
                        <a:rPr lang="en-US" sz="2000" u="none" strike="noStrike" dirty="0">
                          <a:effectLst/>
                        </a:rPr>
                        <a:t> dan </a:t>
                      </a:r>
                      <a:r>
                        <a:rPr lang="en-US" sz="2000" u="none" strike="noStrike" dirty="0" err="1">
                          <a:effectLst/>
                        </a:rPr>
                        <a:t>Keguruan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309222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Ilmu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Sosial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688537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Sains</a:t>
                      </a:r>
                      <a:r>
                        <a:rPr lang="en-US" sz="2000" u="none" strike="noStrike" dirty="0">
                          <a:effectLst/>
                        </a:rPr>
                        <a:t> dan </a:t>
                      </a:r>
                      <a:r>
                        <a:rPr lang="en-US" sz="2000" u="none" strike="noStrike" dirty="0" err="1">
                          <a:effectLst/>
                        </a:rPr>
                        <a:t>Teknologi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90864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Syariah dan </a:t>
                      </a:r>
                      <a:r>
                        <a:rPr lang="en-US" sz="2000" u="none" strike="noStrike" dirty="0" err="1">
                          <a:effectLst/>
                        </a:rPr>
                        <a:t>Hukum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0036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Ushuluddin</a:t>
                      </a:r>
                      <a:r>
                        <a:rPr lang="en-US" sz="2000" u="none" strike="noStrike" dirty="0">
                          <a:effectLst/>
                        </a:rPr>
                        <a:t> dan </a:t>
                      </a:r>
                      <a:r>
                        <a:rPr lang="en-US" sz="2000" u="none" strike="noStrike" dirty="0" err="1">
                          <a:effectLst/>
                        </a:rPr>
                        <a:t>Studi</a:t>
                      </a:r>
                      <a:r>
                        <a:rPr lang="en-US" sz="2000" u="none" strike="noStrike" dirty="0">
                          <a:effectLst/>
                        </a:rPr>
                        <a:t> Islam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809957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Kesehatan</a:t>
                      </a:r>
                      <a:r>
                        <a:rPr lang="en-US" sz="2000" u="none" strike="noStrike" dirty="0">
                          <a:effectLst/>
                        </a:rPr>
                        <a:t> Masyarakat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532859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err="1">
                          <a:effectLst/>
                        </a:rPr>
                        <a:t>Pascasarjana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215863"/>
                  </a:ext>
                </a:extLst>
              </a:tr>
              <a:tr h="3599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448251"/>
                  </a:ext>
                </a:extLst>
              </a:tr>
              <a:tr h="396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Total Prodi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63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9288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3A8FACB-5F14-4CD3-8F3E-DCBBA1DC30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2F41B0-5DA9-49FB-B768-3A08A4223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B294CD-F10B-46E4-BD4A-F9318ECF27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31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B927-BED3-4754-BAC2-EFAAD170F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POSISI PRODI PER FAKULTAS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4B218CC-5083-4E56-89F9-CC6CCDB2D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395D5-F8A7-41CA-BC46-CD1C440877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4BAD9D-829B-42FD-8AA1-817931AB3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046A9-0FD7-45D9-A5B5-3F9D5C64BE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4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2C4B-21EA-41A3-A8D1-A5F081BD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EFEKTIVITAS AMI TAHUN 2024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76EA9A8-7EF7-4651-A677-C6D7F1FA4A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903319"/>
              </p:ext>
            </p:extLst>
          </p:nvPr>
        </p:nvGraphicFramePr>
        <p:xfrm>
          <a:off x="3398983" y="674255"/>
          <a:ext cx="7915564" cy="5435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F4258FC-75BA-415E-B0AF-A261D38E25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412340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C845F6-C424-4D5D-B4FB-0CC4A1056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431535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FF3451-2455-44AA-96C1-557D812607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435821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6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B927-BED3-4754-BAC2-EFAAD170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812"/>
            <a:ext cx="8610600" cy="129302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b="1" dirty="0"/>
              <a:t>FAKULTAS DAKWAH DAN KOMUNIKASI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8151EF-B215-41AE-8B75-0012BA097D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333656"/>
              </p:ext>
            </p:extLst>
          </p:nvPr>
        </p:nvGraphicFramePr>
        <p:xfrm>
          <a:off x="751839" y="1229963"/>
          <a:ext cx="9934633" cy="4861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7995">
                  <a:extLst>
                    <a:ext uri="{9D8B030D-6E8A-4147-A177-3AD203B41FA5}">
                      <a16:colId xmlns:a16="http://schemas.microsoft.com/office/drawing/2014/main" val="1606421095"/>
                    </a:ext>
                  </a:extLst>
                </a:gridCol>
                <a:gridCol w="5282021">
                  <a:extLst>
                    <a:ext uri="{9D8B030D-6E8A-4147-A177-3AD203B41FA5}">
                      <a16:colId xmlns:a16="http://schemas.microsoft.com/office/drawing/2014/main" val="344736341"/>
                    </a:ext>
                  </a:extLst>
                </a:gridCol>
                <a:gridCol w="1699490">
                  <a:extLst>
                    <a:ext uri="{9D8B030D-6E8A-4147-A177-3AD203B41FA5}">
                      <a16:colId xmlns:a16="http://schemas.microsoft.com/office/drawing/2014/main" val="2046366705"/>
                    </a:ext>
                  </a:extLst>
                </a:gridCol>
                <a:gridCol w="2115127">
                  <a:extLst>
                    <a:ext uri="{9D8B030D-6E8A-4147-A177-3AD203B41FA5}">
                      <a16:colId xmlns:a16="http://schemas.microsoft.com/office/drawing/2014/main" val="341227618"/>
                    </a:ext>
                  </a:extLst>
                </a:gridCol>
              </a:tblGrid>
              <a:tr h="372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NILAI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PERINGKAT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848510"/>
                  </a:ext>
                </a:extLst>
              </a:tr>
              <a:tr h="7370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Pengembangan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Masyarakat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369,54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896421"/>
                  </a:ext>
                </a:extLst>
              </a:tr>
              <a:tr h="7370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Penyiaran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341,93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194426"/>
                  </a:ext>
                </a:extLst>
              </a:tr>
              <a:tr h="7370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Manajemen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Dakwah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336,34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733286"/>
                  </a:ext>
                </a:extLst>
              </a:tr>
              <a:tr h="7370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Bimbingan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Penyuluhan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320,87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0749322"/>
                  </a:ext>
                </a:extLst>
              </a:tr>
              <a:tr h="7370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penyiaran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313,05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852921"/>
                  </a:ext>
                </a:extLst>
              </a:tr>
              <a:tr h="802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indent="0"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Penyiaran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293,97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64480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42D939C-5728-4952-910C-D1B02B9928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1294EB-9283-4614-83AA-8452CF18E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9C00CD-2950-423F-A089-8C184BA38D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2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ED3F-CA5B-4FD4-8AC2-7179736B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812"/>
            <a:ext cx="8610600" cy="129302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sv-SE" sz="3200" b="1" dirty="0"/>
              <a:t>FAKULTAS EKONOMI DAN BISNIS ISLAM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E0CB50-4E02-40CF-B391-FDBEE2106F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3270CA-38F0-4B3C-948F-07486E6EA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FFEB75-CABA-4722-A9FC-B848DD11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6B0C38A-4944-4AB7-B4D6-377F3C5A64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492959"/>
              </p:ext>
            </p:extLst>
          </p:nvPr>
        </p:nvGraphicFramePr>
        <p:xfrm>
          <a:off x="720436" y="1281216"/>
          <a:ext cx="9947562" cy="4805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182">
                  <a:extLst>
                    <a:ext uri="{9D8B030D-6E8A-4147-A177-3AD203B41FA5}">
                      <a16:colId xmlns:a16="http://schemas.microsoft.com/office/drawing/2014/main" val="3529838077"/>
                    </a:ext>
                  </a:extLst>
                </a:gridCol>
                <a:gridCol w="4426754">
                  <a:extLst>
                    <a:ext uri="{9D8B030D-6E8A-4147-A177-3AD203B41FA5}">
                      <a16:colId xmlns:a16="http://schemas.microsoft.com/office/drawing/2014/main" val="1151072588"/>
                    </a:ext>
                  </a:extLst>
                </a:gridCol>
                <a:gridCol w="2224519">
                  <a:extLst>
                    <a:ext uri="{9D8B030D-6E8A-4147-A177-3AD203B41FA5}">
                      <a16:colId xmlns:a16="http://schemas.microsoft.com/office/drawing/2014/main" val="2427364498"/>
                    </a:ext>
                  </a:extLst>
                </a:gridCol>
                <a:gridCol w="2234107">
                  <a:extLst>
                    <a:ext uri="{9D8B030D-6E8A-4147-A177-3AD203B41FA5}">
                      <a16:colId xmlns:a16="http://schemas.microsoft.com/office/drawing/2014/main" val="2333951113"/>
                    </a:ext>
                  </a:extLst>
                </a:gridCol>
              </a:tblGrid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  <a:latin typeface="Book Antiqua" panose="02040602050305030304" pitchFamily="18" charset="0"/>
                        </a:rPr>
                        <a:t>NO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  <a:latin typeface="Book Antiqua" panose="02040602050305030304" pitchFamily="18" charset="0"/>
                        </a:rPr>
                        <a:t>PRODI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  <a:latin typeface="Book Antiqua" panose="02040602050305030304" pitchFamily="18" charset="0"/>
                        </a:rPr>
                        <a:t>SKOR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PERINGKAT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87971168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S1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Ekonomi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Islam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394,35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6926499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S1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Manajemen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393,94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6901581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S2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Ekonomi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393,77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2782125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S1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Asuransi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379,71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2613921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S1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Perbankan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373,16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9368073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S1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Akuntansi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372,26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72794225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S2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Akuntansi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367,95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9287220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S3 </a:t>
                      </a:r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Ekonomi</a:t>
                      </a:r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 Syariah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365,88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600783"/>
                  </a:ext>
                </a:extLst>
              </a:tr>
              <a:tr h="480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Book Antiqua" panose="02040602050305030304" pitchFamily="18" charset="0"/>
                        </a:rPr>
                        <a:t>S2 Perbankan Syariah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Book Antiqua" panose="02040602050305030304" pitchFamily="18" charset="0"/>
                        </a:rPr>
                        <a:t>364,00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Book Antiqua" panose="02040602050305030304" pitchFamily="18" charset="0"/>
                        </a:rPr>
                        <a:t>Unggul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9380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28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ED3F-CA5B-4FD4-8AC2-7179736B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F51859-863D-4ECD-A443-A49C0EDC22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482200"/>
              </p:ext>
            </p:extLst>
          </p:nvPr>
        </p:nvGraphicFramePr>
        <p:xfrm>
          <a:off x="1108712" y="1262020"/>
          <a:ext cx="9411504" cy="4833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5838">
                  <a:extLst>
                    <a:ext uri="{9D8B030D-6E8A-4147-A177-3AD203B41FA5}">
                      <a16:colId xmlns:a16="http://schemas.microsoft.com/office/drawing/2014/main" val="521990279"/>
                    </a:ext>
                  </a:extLst>
                </a:gridCol>
                <a:gridCol w="4151895">
                  <a:extLst>
                    <a:ext uri="{9D8B030D-6E8A-4147-A177-3AD203B41FA5}">
                      <a16:colId xmlns:a16="http://schemas.microsoft.com/office/drawing/2014/main" val="3242951567"/>
                    </a:ext>
                  </a:extLst>
                </a:gridCol>
                <a:gridCol w="1619803">
                  <a:extLst>
                    <a:ext uri="{9D8B030D-6E8A-4147-A177-3AD203B41FA5}">
                      <a16:colId xmlns:a16="http://schemas.microsoft.com/office/drawing/2014/main" val="2284248544"/>
                    </a:ext>
                  </a:extLst>
                </a:gridCol>
                <a:gridCol w="2723968">
                  <a:extLst>
                    <a:ext uri="{9D8B030D-6E8A-4147-A177-3AD203B41FA5}">
                      <a16:colId xmlns:a16="http://schemas.microsoft.com/office/drawing/2014/main" val="311007231"/>
                    </a:ext>
                  </a:extLst>
                </a:gridCol>
              </a:tblGrid>
              <a:tr h="1019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PRODI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NILAI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PERINGKAT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432850"/>
                  </a:ext>
                </a:extLst>
              </a:tr>
              <a:tr h="94413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378,38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93533"/>
                  </a:ext>
                </a:extLst>
              </a:tr>
              <a:tr h="9441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Perpustakaan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376,14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632963"/>
                  </a:ext>
                </a:extLst>
              </a:tr>
              <a:tr h="94413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Sosiologi Agama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310,56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93922"/>
                  </a:ext>
                </a:extLst>
              </a:tr>
              <a:tr h="9819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Sejarah Peradaban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302,29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29125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82297AE-2913-4493-8AD0-EF480D696971}"/>
              </a:ext>
            </a:extLst>
          </p:cNvPr>
          <p:cNvSpPr txBox="1">
            <a:spLocks/>
          </p:cNvSpPr>
          <p:nvPr/>
        </p:nvSpPr>
        <p:spPr>
          <a:xfrm>
            <a:off x="0" y="-31007"/>
            <a:ext cx="8610600" cy="129302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FAKULTAS ILMU SOSIAL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47446-E4A6-4729-A706-D95F2E4594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EFBF84-47B2-4A63-98E9-F43843D4F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874B5-6C5A-44AD-BC54-A0D6B0F7C0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8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ED3F-CA5B-4FD4-8AC2-7179736B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74"/>
            <a:ext cx="8610600" cy="129302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b="1" dirty="0"/>
              <a:t>FAKULTAS ILMU TARBIYAH DAN KEGURUAN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0FBC93-5A0C-4ADE-AF92-6730AE9C58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068642"/>
              </p:ext>
            </p:extLst>
          </p:nvPr>
        </p:nvGraphicFramePr>
        <p:xfrm>
          <a:off x="872373" y="1094513"/>
          <a:ext cx="9990513" cy="5311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624">
                  <a:extLst>
                    <a:ext uri="{9D8B030D-6E8A-4147-A177-3AD203B41FA5}">
                      <a16:colId xmlns:a16="http://schemas.microsoft.com/office/drawing/2014/main" val="3413128152"/>
                    </a:ext>
                  </a:extLst>
                </a:gridCol>
                <a:gridCol w="4569419">
                  <a:extLst>
                    <a:ext uri="{9D8B030D-6E8A-4147-A177-3AD203B41FA5}">
                      <a16:colId xmlns:a16="http://schemas.microsoft.com/office/drawing/2014/main" val="1817574271"/>
                    </a:ext>
                  </a:extLst>
                </a:gridCol>
                <a:gridCol w="1328788">
                  <a:extLst>
                    <a:ext uri="{9D8B030D-6E8A-4147-A177-3AD203B41FA5}">
                      <a16:colId xmlns:a16="http://schemas.microsoft.com/office/drawing/2014/main" val="2251516296"/>
                    </a:ext>
                  </a:extLst>
                </a:gridCol>
                <a:gridCol w="3026682">
                  <a:extLst>
                    <a:ext uri="{9D8B030D-6E8A-4147-A177-3AD203B41FA5}">
                      <a16:colId xmlns:a16="http://schemas.microsoft.com/office/drawing/2014/main" val="2266782133"/>
                    </a:ext>
                  </a:extLst>
                </a:gridCol>
              </a:tblGrid>
              <a:tr h="2789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NO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PRODI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NILAI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PERINGKAT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294235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Agama Islam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391,08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499243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Pendidikan Agama Islam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966319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Tadris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Bahasa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Inggris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385,20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294932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Guru Madrasah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Ibtidaiyah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381,01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847568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Islam Anak Usia Dini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380,86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326173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Bahasa Arab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373,92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346032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Tadris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369,81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001076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Tadris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Bahasa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Inggris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364,27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723330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Manajemen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Pendidikan Islam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020808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Tadris IPS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325406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Matematika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354,89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289236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Pendidikan Profesi Guru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352,57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34081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Tadris Bahasa Indonesia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336,21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286223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Manajemen Pendidikan Islam 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034689"/>
                  </a:ext>
                </a:extLst>
              </a:tr>
              <a:tr h="2582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Bimbingan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Konseling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Pendidikan Islam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532948"/>
                  </a:ext>
                </a:extLst>
              </a:tr>
              <a:tr h="2685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Manajemen Pendidikan Islam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25022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8762FCE-8157-464B-A035-42ABCC66F4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B876B2-8202-4FC2-8792-950DF4029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6F0164-26C1-4D0A-AFCF-AFF389AF3D4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0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ED3F-CA5B-4FD4-8AC2-7179736B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74A369-958F-4121-9731-5274DFF062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088070"/>
              </p:ext>
            </p:extLst>
          </p:nvPr>
        </p:nvGraphicFramePr>
        <p:xfrm>
          <a:off x="952989" y="1132980"/>
          <a:ext cx="10352321" cy="4972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1170">
                  <a:extLst>
                    <a:ext uri="{9D8B030D-6E8A-4147-A177-3AD203B41FA5}">
                      <a16:colId xmlns:a16="http://schemas.microsoft.com/office/drawing/2014/main" val="3911037050"/>
                    </a:ext>
                  </a:extLst>
                </a:gridCol>
                <a:gridCol w="4334780">
                  <a:extLst>
                    <a:ext uri="{9D8B030D-6E8A-4147-A177-3AD203B41FA5}">
                      <a16:colId xmlns:a16="http://schemas.microsoft.com/office/drawing/2014/main" val="2090835178"/>
                    </a:ext>
                  </a:extLst>
                </a:gridCol>
                <a:gridCol w="1926515">
                  <a:extLst>
                    <a:ext uri="{9D8B030D-6E8A-4147-A177-3AD203B41FA5}">
                      <a16:colId xmlns:a16="http://schemas.microsoft.com/office/drawing/2014/main" val="1815538545"/>
                    </a:ext>
                  </a:extLst>
                </a:gridCol>
                <a:gridCol w="3209856">
                  <a:extLst>
                    <a:ext uri="{9D8B030D-6E8A-4147-A177-3AD203B41FA5}">
                      <a16:colId xmlns:a16="http://schemas.microsoft.com/office/drawing/2014/main" val="1619687054"/>
                    </a:ext>
                  </a:extLst>
                </a:gridCol>
              </a:tblGrid>
              <a:tr h="16188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NO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PRODI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NILAI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PERINGKAT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659014"/>
                  </a:ext>
                </a:extLst>
              </a:tr>
              <a:tr h="17944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Kesehatan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Masyarakat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320,75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903625"/>
                  </a:ext>
                </a:extLst>
              </a:tr>
              <a:tr h="15589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Ilmu Gizi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254,89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00176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2DE547C-DA24-479F-AED6-491D91FC4241}"/>
              </a:ext>
            </a:extLst>
          </p:cNvPr>
          <p:cNvSpPr txBox="1">
            <a:spLocks/>
          </p:cNvSpPr>
          <p:nvPr/>
        </p:nvSpPr>
        <p:spPr>
          <a:xfrm>
            <a:off x="0" y="-31007"/>
            <a:ext cx="8610600" cy="129302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FAKULTAS KESEHATAN MASYARAKAT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26F0E-F186-4178-B1B3-729023EB07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C7CDD1-106B-44A4-B49A-D4125E693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E8D77E-DEDF-421B-8B81-DE81353D12E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83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8873-7EEA-4D83-925F-7781A83A0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7"/>
            <a:ext cx="8610600" cy="1293028"/>
          </a:xfrm>
          <a:solidFill>
            <a:schemeClr val="accent1"/>
          </a:solidFill>
        </p:spPr>
        <p:txBody>
          <a:bodyPr/>
          <a:lstStyle/>
          <a:p>
            <a:r>
              <a:rPr lang="en-US" b="1" dirty="0"/>
              <a:t>FAKULTAS SAINS TEKNOLOGI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12B892-76F9-452F-9BB9-8350E198B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151127"/>
              </p:ext>
            </p:extLst>
          </p:nvPr>
        </p:nvGraphicFramePr>
        <p:xfrm>
          <a:off x="591712" y="1062614"/>
          <a:ext cx="10769014" cy="5033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651">
                  <a:extLst>
                    <a:ext uri="{9D8B030D-6E8A-4147-A177-3AD203B41FA5}">
                      <a16:colId xmlns:a16="http://schemas.microsoft.com/office/drawing/2014/main" val="546613628"/>
                    </a:ext>
                  </a:extLst>
                </a:gridCol>
                <a:gridCol w="4054462">
                  <a:extLst>
                    <a:ext uri="{9D8B030D-6E8A-4147-A177-3AD203B41FA5}">
                      <a16:colId xmlns:a16="http://schemas.microsoft.com/office/drawing/2014/main" val="3294381316"/>
                    </a:ext>
                  </a:extLst>
                </a:gridCol>
                <a:gridCol w="2117720">
                  <a:extLst>
                    <a:ext uri="{9D8B030D-6E8A-4147-A177-3AD203B41FA5}">
                      <a16:colId xmlns:a16="http://schemas.microsoft.com/office/drawing/2014/main" val="1234858025"/>
                    </a:ext>
                  </a:extLst>
                </a:gridCol>
                <a:gridCol w="3418181">
                  <a:extLst>
                    <a:ext uri="{9D8B030D-6E8A-4147-A177-3AD203B41FA5}">
                      <a16:colId xmlns:a16="http://schemas.microsoft.com/office/drawing/2014/main" val="869042896"/>
                    </a:ext>
                  </a:extLst>
                </a:gridCol>
              </a:tblGrid>
              <a:tr h="8256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NO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PRODI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NILAI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effectLst/>
                        </a:rPr>
                        <a:t>PERINGKAT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3629912"/>
                  </a:ext>
                </a:extLst>
              </a:tr>
              <a:tr h="7644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Fisika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365,17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09864801"/>
                  </a:ext>
                </a:extLst>
              </a:tr>
              <a:tr h="11194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Informasi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363,12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6128095"/>
                  </a:ext>
                </a:extLst>
              </a:tr>
              <a:tr h="7644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>
                          <a:effectLst/>
                        </a:rPr>
                        <a:t>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Biologi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353,34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8505154"/>
                  </a:ext>
                </a:extLst>
              </a:tr>
              <a:tr h="764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Ilmu Komputer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342,61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6028200"/>
                  </a:ext>
                </a:extLst>
              </a:tr>
              <a:tr h="7950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Matematika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331,48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822557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5C1E7FD-CF40-4A75-8BF1-0260538B5E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48BCA9-6218-4262-9BB9-4198381AE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F759CC-7194-42B9-B8CA-053B63D969B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7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8873-7EEA-4D83-925F-7781A83A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A90153-8341-43C4-A568-E73F8131AE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777765"/>
              </p:ext>
            </p:extLst>
          </p:nvPr>
        </p:nvGraphicFramePr>
        <p:xfrm>
          <a:off x="893002" y="1302030"/>
          <a:ext cx="10190634" cy="4923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0022">
                  <a:extLst>
                    <a:ext uri="{9D8B030D-6E8A-4147-A177-3AD203B41FA5}">
                      <a16:colId xmlns:a16="http://schemas.microsoft.com/office/drawing/2014/main" val="3464185440"/>
                    </a:ext>
                  </a:extLst>
                </a:gridCol>
                <a:gridCol w="4930953">
                  <a:extLst>
                    <a:ext uri="{9D8B030D-6E8A-4147-A177-3AD203B41FA5}">
                      <a16:colId xmlns:a16="http://schemas.microsoft.com/office/drawing/2014/main" val="1205395228"/>
                    </a:ext>
                  </a:extLst>
                </a:gridCol>
                <a:gridCol w="1816202">
                  <a:extLst>
                    <a:ext uri="{9D8B030D-6E8A-4147-A177-3AD203B41FA5}">
                      <a16:colId xmlns:a16="http://schemas.microsoft.com/office/drawing/2014/main" val="2929672047"/>
                    </a:ext>
                  </a:extLst>
                </a:gridCol>
                <a:gridCol w="2413457">
                  <a:extLst>
                    <a:ext uri="{9D8B030D-6E8A-4147-A177-3AD203B41FA5}">
                      <a16:colId xmlns:a16="http://schemas.microsoft.com/office/drawing/2014/main" val="858362162"/>
                    </a:ext>
                  </a:extLst>
                </a:gridCol>
              </a:tblGrid>
              <a:tr h="5964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NO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PRODI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NILAI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PERINGKAT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3627951"/>
                  </a:ext>
                </a:extLst>
              </a:tr>
              <a:tr h="75274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Hukum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Ekonomi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Syariah (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Mu'amalah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399,40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4527489"/>
                  </a:ext>
                </a:extLst>
              </a:tr>
              <a:tr h="7527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Hukum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Keluarga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 (Al-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Ahwal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Al-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Syakhsiyah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387,66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6630480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Hukum Pidana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371,24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0152100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Hukum Tata Negara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359,23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8232184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Hukum Keluarga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320,71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2021827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Hukum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318,91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961266"/>
                  </a:ext>
                </a:extLst>
              </a:tr>
              <a:tr h="582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Perbandingan Madzhab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301,17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1518431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6573C528-61EC-4340-8CE5-F551302A6248}"/>
              </a:ext>
            </a:extLst>
          </p:cNvPr>
          <p:cNvSpPr txBox="1">
            <a:spLocks/>
          </p:cNvSpPr>
          <p:nvPr/>
        </p:nvSpPr>
        <p:spPr>
          <a:xfrm>
            <a:off x="0" y="9002"/>
            <a:ext cx="8610600" cy="129302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FAKULTAS SYARIAH DAN ILMU HUKUM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4D3A17-4DE7-4056-B1B6-8475F95BE3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FA11E1-4454-43DD-AAB9-AD48A7013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370B58-4FD8-4FA2-B1C5-F3401D3798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3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8873-7EEA-4D83-925F-7781A83A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6A40CF-2F5B-4762-9687-1533AEA79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548333"/>
              </p:ext>
            </p:extLst>
          </p:nvPr>
        </p:nvGraphicFramePr>
        <p:xfrm>
          <a:off x="502622" y="1132980"/>
          <a:ext cx="10916590" cy="4953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679">
                  <a:extLst>
                    <a:ext uri="{9D8B030D-6E8A-4147-A177-3AD203B41FA5}">
                      <a16:colId xmlns:a16="http://schemas.microsoft.com/office/drawing/2014/main" val="2686140130"/>
                    </a:ext>
                  </a:extLst>
                </a:gridCol>
                <a:gridCol w="4705125">
                  <a:extLst>
                    <a:ext uri="{9D8B030D-6E8A-4147-A177-3AD203B41FA5}">
                      <a16:colId xmlns:a16="http://schemas.microsoft.com/office/drawing/2014/main" val="4293083245"/>
                    </a:ext>
                  </a:extLst>
                </a:gridCol>
                <a:gridCol w="2204967">
                  <a:extLst>
                    <a:ext uri="{9D8B030D-6E8A-4147-A177-3AD203B41FA5}">
                      <a16:colId xmlns:a16="http://schemas.microsoft.com/office/drawing/2014/main" val="2228555813"/>
                    </a:ext>
                  </a:extLst>
                </a:gridCol>
                <a:gridCol w="2898819">
                  <a:extLst>
                    <a:ext uri="{9D8B030D-6E8A-4147-A177-3AD203B41FA5}">
                      <a16:colId xmlns:a16="http://schemas.microsoft.com/office/drawing/2014/main" val="377891740"/>
                    </a:ext>
                  </a:extLst>
                </a:gridCol>
              </a:tblGrid>
              <a:tr h="456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PRODI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NILAI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PERINGKAT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732593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Aqidah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Filsafat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380,20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187143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355,84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807886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Agama-Agama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323,63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582138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 Ilmu Alqur’an dan Tafsir 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320,31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065863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Aqidah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Filsafat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306,90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120845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Ilmu Hadis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303,59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37598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Ilmu Alqur’an dan Tafsir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301,49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3410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Ilmu Hadis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272,81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4452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Pemikiran Politik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264,09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16362"/>
                  </a:ext>
                </a:extLst>
              </a:tr>
              <a:tr h="4497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Ilmu Hadis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222,91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86797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AC82920-C0B0-40CE-9C27-C760BDFC90D6}"/>
              </a:ext>
            </a:extLst>
          </p:cNvPr>
          <p:cNvSpPr txBox="1">
            <a:spLocks/>
          </p:cNvSpPr>
          <p:nvPr/>
        </p:nvSpPr>
        <p:spPr>
          <a:xfrm>
            <a:off x="0" y="-31007"/>
            <a:ext cx="8610600" cy="129302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FAKULTAS USHULUDDIN DAN STUDI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6D742-75A7-4D78-BBDB-0FD98C8321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CE6248-3632-491C-8A9E-9DB7C1B6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D335E5-A439-43EF-B2A3-8E7D8C4C99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78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ED3F-CA5B-4FD4-8AC2-7179736B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48" y="397660"/>
            <a:ext cx="8610600" cy="1293028"/>
          </a:xfrm>
          <a:solidFill>
            <a:schemeClr val="accent1"/>
          </a:solidFill>
        </p:spPr>
        <p:txBody>
          <a:bodyPr/>
          <a:lstStyle/>
          <a:p>
            <a:r>
              <a:rPr lang="en-US" b="1" dirty="0"/>
              <a:t>PASCASARJANA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11A997-C8E4-45B2-8608-A7EBC4C86F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117692"/>
              </p:ext>
            </p:extLst>
          </p:nvPr>
        </p:nvGraphicFramePr>
        <p:xfrm>
          <a:off x="2403677" y="2564448"/>
          <a:ext cx="7384645" cy="1480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481">
                  <a:extLst>
                    <a:ext uri="{9D8B030D-6E8A-4147-A177-3AD203B41FA5}">
                      <a16:colId xmlns:a16="http://schemas.microsoft.com/office/drawing/2014/main" val="4191873384"/>
                    </a:ext>
                  </a:extLst>
                </a:gridCol>
                <a:gridCol w="3055716">
                  <a:extLst>
                    <a:ext uri="{9D8B030D-6E8A-4147-A177-3AD203B41FA5}">
                      <a16:colId xmlns:a16="http://schemas.microsoft.com/office/drawing/2014/main" val="2340204019"/>
                    </a:ext>
                  </a:extLst>
                </a:gridCol>
                <a:gridCol w="1353522">
                  <a:extLst>
                    <a:ext uri="{9D8B030D-6E8A-4147-A177-3AD203B41FA5}">
                      <a16:colId xmlns:a16="http://schemas.microsoft.com/office/drawing/2014/main" val="1914190736"/>
                    </a:ext>
                  </a:extLst>
                </a:gridCol>
                <a:gridCol w="2280926">
                  <a:extLst>
                    <a:ext uri="{9D8B030D-6E8A-4147-A177-3AD203B41FA5}">
                      <a16:colId xmlns:a16="http://schemas.microsoft.com/office/drawing/2014/main" val="750263886"/>
                    </a:ext>
                  </a:extLst>
                </a:gridCol>
              </a:tblGrid>
              <a:tr h="7689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PRODI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NILAI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PERINGKAT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533590"/>
                  </a:ext>
                </a:extLst>
              </a:tr>
              <a:tr h="71196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Hukum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313,11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27237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8B515A8-5F67-4AFB-B4C1-6DEF28DFAE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A66335-7FAA-4F20-8689-668308314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B7E6C5-B993-47D5-BD97-ADDE012603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19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864E-AF85-4C63-BFC4-A723CD5FC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/>
              <a:t>10 PRODI HASIL AMI PERINGKAT TERATAS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19C1FCA-643E-4B27-9D6C-5D81425481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6C931D-97ED-4FE9-8BF8-A09505F1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D9830A-E560-4D75-BE7D-6C28996A1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22D27D-5C2B-4A77-AA63-51F6A95B0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7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A10A-E842-4CFD-8ADF-B909233F7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4144" y="1688008"/>
            <a:ext cx="2807856" cy="279162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10 PRODI DENGAN NILAI AMI TERTINGGI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43EBAC5-94C3-4BB8-872D-3DF7A12AF0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287615"/>
              </p:ext>
            </p:extLst>
          </p:nvPr>
        </p:nvGraphicFramePr>
        <p:xfrm>
          <a:off x="762000" y="396239"/>
          <a:ext cx="8437417" cy="620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49">
                  <a:extLst>
                    <a:ext uri="{9D8B030D-6E8A-4147-A177-3AD203B41FA5}">
                      <a16:colId xmlns:a16="http://schemas.microsoft.com/office/drawing/2014/main" val="3942332787"/>
                    </a:ext>
                  </a:extLst>
                </a:gridCol>
                <a:gridCol w="2506036">
                  <a:extLst>
                    <a:ext uri="{9D8B030D-6E8A-4147-A177-3AD203B41FA5}">
                      <a16:colId xmlns:a16="http://schemas.microsoft.com/office/drawing/2014/main" val="2174874951"/>
                    </a:ext>
                  </a:extLst>
                </a:gridCol>
                <a:gridCol w="2292353">
                  <a:extLst>
                    <a:ext uri="{9D8B030D-6E8A-4147-A177-3AD203B41FA5}">
                      <a16:colId xmlns:a16="http://schemas.microsoft.com/office/drawing/2014/main" val="3302768829"/>
                    </a:ext>
                  </a:extLst>
                </a:gridCol>
                <a:gridCol w="1531707">
                  <a:extLst>
                    <a:ext uri="{9D8B030D-6E8A-4147-A177-3AD203B41FA5}">
                      <a16:colId xmlns:a16="http://schemas.microsoft.com/office/drawing/2014/main" val="2706773730"/>
                    </a:ext>
                  </a:extLst>
                </a:gridCol>
                <a:gridCol w="1302472">
                  <a:extLst>
                    <a:ext uri="{9D8B030D-6E8A-4147-A177-3AD203B41FA5}">
                      <a16:colId xmlns:a16="http://schemas.microsoft.com/office/drawing/2014/main" val="629825226"/>
                    </a:ext>
                  </a:extLst>
                </a:gridCol>
              </a:tblGrid>
              <a:tr h="3678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SKOR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KATEGORI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547309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Syariah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Hukum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Hukum Ekonomi Syariah (Mu'amalah)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399,40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124423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 Ekonomi Dan Bisnis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Ekonomi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394,35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1506401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 Ekonomi Dan Bisnis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Manajemen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393,94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712760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 Ekonomi Dan Bisnis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S2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Ekonomi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Syariah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393,77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114023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Ilmu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Tarbiyah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Keguruan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Pendidikan Agama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391,08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464976"/>
                  </a:ext>
                </a:extLst>
              </a:tr>
              <a:tr h="823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Syariah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Hukum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Hukum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Keluarga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Islam (Al-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Ahwal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Al-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Syakhsiyah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387,66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595226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Ilmu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Tarbiyah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Keguruan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S2 Pendidikan Agama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386,79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506446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Ilmu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Tarbiyah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Keguruan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Tadris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Bahasa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Inggris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385,20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018405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Ilmu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Tarbiyah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Keguruan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Pendidikan Guru Madrasah Ibtidaiyah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381,01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024891"/>
                  </a:ext>
                </a:extLst>
              </a:tr>
              <a:tr h="551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Ilmu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Tarbiyah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Keguruan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S1 Pendidikan Islam Anak Usia Dini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380,86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Unggul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5528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A008132-A65E-4CC4-8CDB-14150E5A97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28EB0-9E57-4864-9BD0-6B411B03A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335EF-F425-433D-B352-2536106893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0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864E-AF85-4C63-BFC4-A723CD5FC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/>
              <a:t>10 PRODI PERINGKAT TERBAWAH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EEDE43B-60BA-43BC-8B6A-D1A51C369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4542D-C79E-405A-8E8C-975ABEF91D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9AECA4-7E4D-4AA6-B910-BD8EC1583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F42655-9255-4F97-BFBB-8EDAB9E321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91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C0B0C-8DD2-4E3B-8D21-1167C448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8794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B042A2-8BA1-475E-A028-D8D4204636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337448"/>
              </p:ext>
            </p:extLst>
          </p:nvPr>
        </p:nvGraphicFramePr>
        <p:xfrm>
          <a:off x="1004554" y="764373"/>
          <a:ext cx="10032603" cy="4851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303">
                  <a:extLst>
                    <a:ext uri="{9D8B030D-6E8A-4147-A177-3AD203B41FA5}">
                      <a16:colId xmlns:a16="http://schemas.microsoft.com/office/drawing/2014/main" val="4267821428"/>
                    </a:ext>
                  </a:extLst>
                </a:gridCol>
                <a:gridCol w="3184816">
                  <a:extLst>
                    <a:ext uri="{9D8B030D-6E8A-4147-A177-3AD203B41FA5}">
                      <a16:colId xmlns:a16="http://schemas.microsoft.com/office/drawing/2014/main" val="2835555977"/>
                    </a:ext>
                  </a:extLst>
                </a:gridCol>
                <a:gridCol w="3168072">
                  <a:extLst>
                    <a:ext uri="{9D8B030D-6E8A-4147-A177-3AD203B41FA5}">
                      <a16:colId xmlns:a16="http://schemas.microsoft.com/office/drawing/2014/main" val="2924533551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4253653445"/>
                    </a:ext>
                  </a:extLst>
                </a:gridCol>
                <a:gridCol w="1920866">
                  <a:extLst>
                    <a:ext uri="{9D8B030D-6E8A-4147-A177-3AD203B41FA5}">
                      <a16:colId xmlns:a16="http://schemas.microsoft.com/office/drawing/2014/main" val="4029073540"/>
                    </a:ext>
                  </a:extLst>
                </a:gridCol>
              </a:tblGrid>
              <a:tr h="4591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FAKULTAS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PRODI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NILAI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PERINGKAT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688517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Sejarah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Peradaban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302,29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321011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Tarbiyah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Keguruan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Bimbingan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Konseling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Pendidikan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302,01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 Sekali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762033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Ushuluddin dan Studi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Ilmu Alqur’an dan Tafsir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301,49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653379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Syariah dan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Hukum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Perbandingan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Madzhab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301,17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724695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Ilmu Tarbiyah dan Keguruan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Manajemen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Pendidikan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298,22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028522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Dakwah dan Komunikasi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Penyiaran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293,97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937870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Ushuluddin dan Studi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Ilmu Hadis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272,81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159881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Ushuluddin dan Studi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 Pemikiran Politik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264,09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811027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Kesehatan</a:t>
                      </a:r>
                      <a:b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Masyarakat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 Ilmu Gizi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254,89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686555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 Ushuluddin dan Studi Islam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 Ilmu Hadis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222,91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9883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B44E3EA-623B-4A13-8862-8181BAAD22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DB6BC8-E148-46DC-A6D5-32666A40E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3B280-216A-46DC-B7CE-B392D10497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99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7AF1-1FD7-43CF-90D1-09C0BB03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KETERCAPAIAN MUTU PER FAKULTAS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1A73C3-4262-4906-A078-FD4587DB6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353008"/>
              </p:ext>
            </p:extLst>
          </p:nvPr>
        </p:nvGraphicFramePr>
        <p:xfrm>
          <a:off x="4294909" y="997526"/>
          <a:ext cx="6336146" cy="45117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8837">
                  <a:extLst>
                    <a:ext uri="{9D8B030D-6E8A-4147-A177-3AD203B41FA5}">
                      <a16:colId xmlns:a16="http://schemas.microsoft.com/office/drawing/2014/main" val="53808470"/>
                    </a:ext>
                  </a:extLst>
                </a:gridCol>
                <a:gridCol w="3215929">
                  <a:extLst>
                    <a:ext uri="{9D8B030D-6E8A-4147-A177-3AD203B41FA5}">
                      <a16:colId xmlns:a16="http://schemas.microsoft.com/office/drawing/2014/main" val="3653852288"/>
                    </a:ext>
                  </a:extLst>
                </a:gridCol>
                <a:gridCol w="2201380">
                  <a:extLst>
                    <a:ext uri="{9D8B030D-6E8A-4147-A177-3AD203B41FA5}">
                      <a16:colId xmlns:a16="http://schemas.microsoft.com/office/drawing/2014/main" val="3227911756"/>
                    </a:ext>
                  </a:extLst>
                </a:gridCol>
              </a:tblGrid>
              <a:tr h="7080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Book Antiqua" panose="02040602050305030304" pitchFamily="18" charset="0"/>
                        </a:rPr>
                        <a:t>NO</a:t>
                      </a:r>
                      <a:endParaRPr lang="en-US" sz="16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Book Antiqua" panose="02040602050305030304" pitchFamily="18" charset="0"/>
                        </a:rPr>
                        <a:t>FAKULTAS</a:t>
                      </a:r>
                      <a:endParaRPr lang="en-US" sz="16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Book Antiqua" panose="02040602050305030304" pitchFamily="18" charset="0"/>
                        </a:rPr>
                        <a:t>KETERCAPAIAN MUTU</a:t>
                      </a:r>
                      <a:endParaRPr lang="en-US" sz="16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7953303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DAKWAH DAN KOMUNIKASI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81,42%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597777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EKONOMI DAN BISNIS ISLAM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94,99%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44136"/>
                  </a:ext>
                </a:extLst>
              </a:tr>
              <a:tr h="7080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ILMU TARBIYAH DAN KEGURUAN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90,61%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928633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ILMU SOSIAL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87,48%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067764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SAINS DAN TEKNOLOGI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88,88%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335438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SYARIAH DAN HUKUM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88,13%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643797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7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USHULUDDIN DAN STUDI ISLAM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76,35%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976830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KESEHATAN MASYARAKAT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73,19%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327219"/>
                  </a:ext>
                </a:extLst>
              </a:tr>
              <a:tr h="36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Book Antiqua" panose="02040602050305030304" pitchFamily="18" charset="0"/>
                        </a:rPr>
                        <a:t>PASCASARJANA</a:t>
                      </a:r>
                      <a:endParaRPr lang="en-US" sz="16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72,27%</a:t>
                      </a:r>
                      <a:endParaRPr lang="en-US" sz="16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12582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E51029B-AFC1-4ECF-B988-CB6A6026C2C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0B2DA4-D925-41CB-BF3D-A02E18ED4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6F3110-D8DD-4DC7-99FA-860122DC10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49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4E02-50C4-468B-86CC-89AEAEB10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128"/>
            <a:ext cx="8610600" cy="1293028"/>
          </a:xfrm>
          <a:solidFill>
            <a:schemeClr val="accent1"/>
          </a:solidFill>
        </p:spPr>
        <p:txBody>
          <a:bodyPr/>
          <a:lstStyle/>
          <a:p>
            <a:r>
              <a:rPr lang="en-US" b="1" dirty="0"/>
              <a:t>KETERCAPAIAN MUTU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11D687-1FF0-49DB-AC4F-139B73CE04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617817"/>
              </p:ext>
            </p:extLst>
          </p:nvPr>
        </p:nvGraphicFramePr>
        <p:xfrm>
          <a:off x="1539433" y="1315156"/>
          <a:ext cx="10013066" cy="47687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3158">
                  <a:extLst>
                    <a:ext uri="{9D8B030D-6E8A-4147-A177-3AD203B41FA5}">
                      <a16:colId xmlns:a16="http://schemas.microsoft.com/office/drawing/2014/main" val="3400831410"/>
                    </a:ext>
                  </a:extLst>
                </a:gridCol>
                <a:gridCol w="2829244">
                  <a:extLst>
                    <a:ext uri="{9D8B030D-6E8A-4147-A177-3AD203B41FA5}">
                      <a16:colId xmlns:a16="http://schemas.microsoft.com/office/drawing/2014/main" val="2410243684"/>
                    </a:ext>
                  </a:extLst>
                </a:gridCol>
                <a:gridCol w="1549935">
                  <a:extLst>
                    <a:ext uri="{9D8B030D-6E8A-4147-A177-3AD203B41FA5}">
                      <a16:colId xmlns:a16="http://schemas.microsoft.com/office/drawing/2014/main" val="3681347386"/>
                    </a:ext>
                  </a:extLst>
                </a:gridCol>
                <a:gridCol w="1500729">
                  <a:extLst>
                    <a:ext uri="{9D8B030D-6E8A-4147-A177-3AD203B41FA5}">
                      <a16:colId xmlns:a16="http://schemas.microsoft.com/office/drawing/2014/main" val="2183286726"/>
                    </a:ext>
                  </a:extLst>
                </a:gridCol>
              </a:tblGrid>
              <a:tr h="405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KRITERIA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SKOR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KATEGORI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PERSENTASI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112117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Visi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Misi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Tujuan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Strategi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85,75%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649944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800" u="none" strike="noStrike">
                          <a:effectLst/>
                        </a:rPr>
                        <a:t>Tata Pamong, Tata Kelola, dan Kerjasama</a:t>
                      </a:r>
                      <a:endParaRPr lang="fi-FI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87,61%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583045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Mahasiswa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Cukup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69,58%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88940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Sumber Daya Manusia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85,93%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71804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Keuangan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Sarana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Prasarana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90,90%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269350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Pendidikan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85,37%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896803"/>
                  </a:ext>
                </a:extLst>
              </a:tr>
              <a:tr h="2053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Penelitian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89,58%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85530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Pengabdian kepada Masyarakat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89,58%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520302"/>
                  </a:ext>
                </a:extLst>
              </a:tr>
              <a:tr h="40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Luaran dan Capaian Tridharma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89,33%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099670"/>
                  </a:ext>
                </a:extLst>
              </a:tr>
              <a:tr h="6049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Analisis dan Penetapan Program Pengembangan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88,91%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5033519"/>
                  </a:ext>
                </a:extLst>
              </a:tr>
              <a:tr h="60498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RATA-RATA KETERCAPAIAN MUTU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86,25%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4296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7DDFC8F-F68F-4226-B0F0-0B57F2B7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14351D-2504-477A-8957-9393C5983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83DA0A-280E-4768-BD9C-67AC5A72A3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50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C6A62-D860-47C9-A838-771E42AFC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0"/>
            <a:ext cx="8610600" cy="1293028"/>
          </a:xfrm>
        </p:spPr>
        <p:txBody>
          <a:bodyPr/>
          <a:lstStyle/>
          <a:p>
            <a:r>
              <a:rPr lang="en-US" b="1" dirty="0"/>
              <a:t>T</a:t>
            </a:r>
            <a:r>
              <a:rPr lang="id-ID" b="1" dirty="0"/>
              <a:t>EMUAN </a:t>
            </a:r>
            <a:r>
              <a:rPr lang="en-US" b="1" dirty="0"/>
              <a:t>SECARA UMUM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A643613-845C-43A0-834E-630B0A6F23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245" y="1293028"/>
            <a:ext cx="5724236" cy="533129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Kesesuaian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(VMTS) Unit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Pengelola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(UPPS)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VMTS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Perguruan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Tinggi (PT)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keilmuan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(PS) yang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dikelolanya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Renstra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Penyusunan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Renstra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UPPS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Animo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asing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animo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Pascasarjana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Prodi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langka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peminat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keberhasilan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dan/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ketidakberhasilan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pencapaian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DPTS yang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melibatkan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UPPS /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prodi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DTPS yang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terakhir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dgn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roadmap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kesesuaian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Prestasi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akademik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nonakademik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terakhir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Survey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kepuasan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oleh para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pemangku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kepentingan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dosen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tenaga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kependidikan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lulusan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mitra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tindak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kepuasan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B892B7C-98E4-4D86-BB12-9DAD63696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1881" y="1293028"/>
            <a:ext cx="5576454" cy="548742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Pemutakhiran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kurikulum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Monitoring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pembelajaran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Kualifikasi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akademik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DTPS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Integrasi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pembelajaran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oleh DTPS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terakhir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tracer study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Proses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pembelajaran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Integrasi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PkM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Ketepatan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menetapkan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prioritas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dosen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Relevansi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pada UPPS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roadmap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Pelampauan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SN-DIKTI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indikator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ditetapkan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oleh UPPS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Realisasi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(SDM,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sarana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prasarana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penyelenggaraan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tridharma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kepuasan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lulusan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10F2A70-6EBC-4219-8E46-C4085913FE5A}"/>
              </a:ext>
            </a:extLst>
          </p:cNvPr>
          <p:cNvSpPr txBox="1">
            <a:spLocks/>
          </p:cNvSpPr>
          <p:nvPr/>
        </p:nvSpPr>
        <p:spPr>
          <a:xfrm>
            <a:off x="0" y="12899"/>
            <a:ext cx="8610600" cy="129302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TEMUAN SECARA UMUM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BEC544-C9AC-493F-97ED-1ACE601AC4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3636" y="-31007"/>
            <a:ext cx="671153" cy="809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A3D85-7813-4A12-B01A-326BF0FB2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42" y="-11812"/>
            <a:ext cx="812409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EEE00-4BC7-4C3C-988B-8125EBA784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091" y="-7526"/>
            <a:ext cx="236240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3421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855</TotalTime>
  <Words>1459</Words>
  <Application>Microsoft Office PowerPoint</Application>
  <PresentationFormat>Widescreen</PresentationFormat>
  <Paragraphs>607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Book Antiqua</vt:lpstr>
      <vt:lpstr>Calibri</vt:lpstr>
      <vt:lpstr>Century Gothic</vt:lpstr>
      <vt:lpstr>Corbel</vt:lpstr>
      <vt:lpstr>Wingdings 2</vt:lpstr>
      <vt:lpstr>Frame</vt:lpstr>
      <vt:lpstr>EXPOSE HASIL AUDIT MUTU INTERNAL  UIN SUMATERA UTARA MEDAN  TAHUN 2024</vt:lpstr>
      <vt:lpstr>Sistem Penjaminan Mutu Pendidikan Tinggi</vt:lpstr>
      <vt:lpstr>TUJUAN PELAKSANAAN AMI</vt:lpstr>
      <vt:lpstr>Auditor dan Auditee</vt:lpstr>
      <vt:lpstr>REKAPITULASI HASIL AMI PER FAKULTAS</vt:lpstr>
      <vt:lpstr>POSISI PRODI PER FAKULTAS</vt:lpstr>
      <vt:lpstr>EFEKTIVITAS AMI TAHUN 2024</vt:lpstr>
      <vt:lpstr>FAKULTAS DAKWAH DAN KOMUNIKASI</vt:lpstr>
      <vt:lpstr>FAKULTAS EKONOMI DAN BISNIS ISLAM</vt:lpstr>
      <vt:lpstr>PowerPoint Presentation</vt:lpstr>
      <vt:lpstr>FAKULTAS ILMU TARBIYAH DAN KEGURUAN</vt:lpstr>
      <vt:lpstr>PowerPoint Presentation</vt:lpstr>
      <vt:lpstr>FAKULTAS SAINS TEKNOLOGI</vt:lpstr>
      <vt:lpstr>PowerPoint Presentation</vt:lpstr>
      <vt:lpstr>PowerPoint Presentation</vt:lpstr>
      <vt:lpstr>PASCASARJANA</vt:lpstr>
      <vt:lpstr>10 PRODI HASIL AMI PERINGKAT TERATAS</vt:lpstr>
      <vt:lpstr>10 PRODI DENGAN NILAI AMI TERTINGGI</vt:lpstr>
      <vt:lpstr>10 PRODI PERINGKAT TERBAWAH</vt:lpstr>
      <vt:lpstr>PowerPoint Presentation</vt:lpstr>
      <vt:lpstr>KETERCAPAIAN MUTU PER FAKULTAS</vt:lpstr>
      <vt:lpstr>KETERCAPAIAN MUTU</vt:lpstr>
      <vt:lpstr>TEMUAN SECARA UMUM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118</cp:revision>
  <dcterms:created xsi:type="dcterms:W3CDTF">2023-11-19T16:16:43Z</dcterms:created>
  <dcterms:modified xsi:type="dcterms:W3CDTF">2024-11-29T03:19:08Z</dcterms:modified>
</cp:coreProperties>
</file>